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56" r:id="rId6"/>
    <p:sldId id="257" r:id="rId7"/>
    <p:sldId id="258" r:id="rId8"/>
    <p:sldId id="259" r:id="rId9"/>
    <p:sldId id="260" r:id="rId10"/>
    <p:sldId id="261" r:id="rId11"/>
    <p:sldId id="263" r:id="rId12"/>
    <p:sldId id="264" r:id="rId13"/>
    <p:sldId id="265" r:id="rId14"/>
    <p:sldId id="266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C87A2F8-03DF-4130-BFE9-BB4DC403DF36}">
          <p14:sldIdLst>
            <p14:sldId id="267"/>
            <p14:sldId id="256"/>
            <p14:sldId id="257"/>
            <p14:sldId id="258"/>
            <p14:sldId id="259"/>
            <p14:sldId id="260"/>
            <p14:sldId id="261"/>
            <p14:sldId id="263"/>
            <p14:sldId id="264"/>
            <p14:sldId id="265"/>
            <p14:sldId id="266"/>
            <p14:sldId id="269"/>
          </p14:sldIdLst>
        </p14:section>
        <p14:section name="Untitled Section" id="{C20A6F45-2299-43EC-8FF2-20F7488870F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81FF"/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79418-3FA1-42FB-BDCF-C0EF497D3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A272AA-68F7-4B70-8502-22DB0D0D6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2DE0B-D245-43D2-B262-876D2806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383F1-8DA1-4A27-B316-18F235103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0AD72-D577-4828-B3FA-7EEA7EAF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134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CD103-548A-4E0A-8B8F-174582DE0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3C8BD-F29F-44FD-B9CE-9276D2D4C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22C50-8CD3-4EDF-A6DB-239EA35B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9FAD1-5FC2-40AF-A41A-BE7C998B1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39479-C249-4A41-9205-C0075FF7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536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78916-A2E9-4E57-B155-1C169E9EA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DB0DA9-4AB4-4F88-B3B8-A2EA5C5D4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63813-F53B-427F-B528-91D503A18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1FA2A-F713-4D3E-A128-23D05164A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6FCC8-34CC-4EA9-A523-74F8D977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14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51611-71FA-4442-AE99-8ABDFC8F2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77E8A-A77D-4E86-8DCE-CEDA5F197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2FA2B-8601-4FCB-AD8E-0B27C173B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A9DB9-D041-4894-8420-CB512C36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C9B97-D00A-4517-BCA9-EEA4EE344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794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0145-13E4-4507-837A-E30FEDB4F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9C3ED-971B-4FC6-ADC8-252C2060D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6CFA0-11A7-49FD-9168-82BE67B3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CB83-7495-4CD7-8ED8-F5619824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F60AF-4213-43B5-AEE2-D08BD167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452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7C6C-3BE4-4CA9-AF4D-9E712797B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6D993-C042-484F-89FB-CBF2785A7D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05CC83-7E3D-4FAD-982D-4E6164B93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15C2E-1825-4736-8ABE-5C8D5A18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23929-48D4-4CD2-BC90-AAC4B4A3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A6870-CDE1-4744-8DA9-F3ADA545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557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7C013-10E3-4C0C-9FC5-49C96DD50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285D3-AC4C-4904-81FC-14223314F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DC1A1-9F6A-4CF1-9F3A-727F20671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E381E5-CA8F-4E74-B50C-0BF8D7425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93EAB-02F6-4C4D-BD6C-0356661DA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B6EA3-4780-42EC-A4D6-9EF7B9C07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934AC1-94FD-4240-9516-A928CCA3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5EA366-1100-4680-8CB4-25F6E3649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470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4B57F-87DE-4C46-AE0A-1A5C345BE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41402E-AE62-4949-8F68-4CC60BEB5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C39F8-D936-4D02-826D-5D5117FC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CE904-63F0-4050-B366-46FD93C2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450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1EC023-769F-43F4-9136-903D06574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84CD4-4C85-4433-AE2B-34155A32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EEFE7-0BAA-4D7B-BD2F-9A99230A2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76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647E5-8593-40E3-9F08-67DF5333C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30F22-81CE-48BF-A195-9C65A2960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A6EE6-64A8-45B8-B9AA-813F206D3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B7209-6FBC-4CE8-805B-C452B79EE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F3340-22A6-4B4D-9BE8-3271D026D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C6B95-1EB5-474B-9307-D1D497248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038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2EF20-3ED3-47E4-AB4A-F55E4E9EB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59B476-A1EE-402E-A361-9D7315E1C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6EF5-D184-4657-A13A-9508BACB4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EF4F8-3123-4499-B094-17D7D604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E3001-2193-43F8-B295-ACBBE29EF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7447E-2B46-4DE1-A8DF-FF5B71B4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17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A63EA2-C7EF-4439-A303-210B1F6E6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80609-CFA2-4D3A-92AC-40FF636B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74A95-6AF7-4B7E-8052-2E145DC33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15895-3D0D-4048-8339-C2A3A2874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92ACC-62CE-42AF-896C-85812AABE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22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AD63A-FD07-41D3-87F4-854E64E3D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278"/>
            <a:ext cx="10515600" cy="49198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The purpose of this template is to provides the criteria from which all category Award entries are judged and assessed. </a:t>
            </a:r>
          </a:p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dirty="0"/>
              <a:t>You may use any template of your choice however </a:t>
            </a:r>
            <a:r>
              <a:rPr lang="en-AU" b="1" dirty="0"/>
              <a:t>20 slides is the maximum length</a:t>
            </a:r>
            <a:r>
              <a:rPr lang="en-AU" dirty="0"/>
              <a:t> of presentation to be accepted by the VSGP including all relevant photos.</a:t>
            </a:r>
          </a:p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dirty="0"/>
              <a:t>The balance between text and photos is at your discretion as is the design. </a:t>
            </a:r>
          </a:p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dirty="0"/>
              <a:t>The total file size of your presentation needs to be less than 20MB. Re-sizing your photos will keep the size down.</a:t>
            </a:r>
          </a:p>
          <a:p>
            <a:pPr marL="0" indent="0">
              <a:buNone/>
            </a:pPr>
            <a:endParaRPr lang="en-AU" sz="1100" dirty="0"/>
          </a:p>
          <a:p>
            <a:pPr marL="0" indent="0">
              <a:buNone/>
            </a:pPr>
            <a:r>
              <a:rPr lang="en-AU" dirty="0"/>
              <a:t>The information for product prizes is to be based on your whole as a school.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F69B9E-22E0-403E-AB52-DD6A8E827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b="1" dirty="0"/>
              <a:t>Awards with </a:t>
            </a:r>
            <a:r>
              <a:rPr lang="en-AU" b="1" dirty="0">
                <a:solidFill>
                  <a:srgbClr val="009999"/>
                </a:solidFill>
              </a:rPr>
              <a:t>Product Prizes </a:t>
            </a:r>
            <a:r>
              <a:rPr lang="en-AU" b="1" dirty="0"/>
              <a:t>Entry </a:t>
            </a:r>
            <a:br>
              <a:rPr lang="en-AU" b="1" dirty="0"/>
            </a:br>
            <a:r>
              <a:rPr lang="en-AU" b="1" dirty="0"/>
              <a:t>Template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C1C2D2-0D24-46A0-9FE0-253E2FC3256C}"/>
              </a:ext>
            </a:extLst>
          </p:cNvPr>
          <p:cNvCxnSpPr>
            <a:cxnSpLocks/>
          </p:cNvCxnSpPr>
          <p:nvPr/>
        </p:nvCxnSpPr>
        <p:spPr>
          <a:xfrm flipV="1">
            <a:off x="838200" y="1658278"/>
            <a:ext cx="10428215" cy="36298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F440F12C-1E88-4C10-AF2A-3CF837435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660" y="200417"/>
            <a:ext cx="1415755" cy="145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83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2010"/>
            <a:ext cx="10515600" cy="1325563"/>
          </a:xfrm>
        </p:spPr>
        <p:txBody>
          <a:bodyPr/>
          <a:lstStyle/>
          <a:p>
            <a:r>
              <a:rPr lang="en-AU" b="1" dirty="0"/>
              <a:t>8/ Where in the school would your prize be used?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0406"/>
            <a:ext cx="10515600" cy="678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Show and tell us where in the school you would like to use your prize?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601012" y="2644173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5 points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13031B-AC7E-4C9D-8FB0-32D91605B9B9}"/>
              </a:ext>
            </a:extLst>
          </p:cNvPr>
          <p:cNvSpPr txBox="1">
            <a:spLocks/>
          </p:cNvSpPr>
          <p:nvPr/>
        </p:nvSpPr>
        <p:spPr>
          <a:xfrm>
            <a:off x="838200" y="369060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/>
              <a:t>9/ How would winning this awards change your school?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4BA5DE-6838-40B4-89AA-27D1D110F62B}"/>
              </a:ext>
            </a:extLst>
          </p:cNvPr>
          <p:cNvSpPr txBox="1">
            <a:spLocks/>
          </p:cNvSpPr>
          <p:nvPr/>
        </p:nvSpPr>
        <p:spPr>
          <a:xfrm>
            <a:off x="824377" y="5184831"/>
            <a:ext cx="10515600" cy="678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Explain what difference the product will make to your school/students. 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28BECB-C260-4100-B9F7-B9D9337327E0}"/>
              </a:ext>
            </a:extLst>
          </p:cNvPr>
          <p:cNvSpPr txBox="1"/>
          <p:nvPr/>
        </p:nvSpPr>
        <p:spPr>
          <a:xfrm>
            <a:off x="9611592" y="5686179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5 points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E0EA3F-27C3-4A2D-AFD5-3C0F4CA201E0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1277198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18" y="532291"/>
            <a:ext cx="10515600" cy="1325563"/>
          </a:xfrm>
        </p:spPr>
        <p:txBody>
          <a:bodyPr/>
          <a:lstStyle/>
          <a:p>
            <a:r>
              <a:rPr lang="en-AU" b="1" dirty="0"/>
              <a:t>Bonus points </a:t>
            </a:r>
            <a:r>
              <a:rPr lang="en-AU" dirty="0"/>
              <a:t>will be awarded to school gardens which: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9581"/>
            <a:ext cx="10515600" cy="31044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AU" sz="3000" b="1" dirty="0"/>
              <a:t>Are sustainable </a:t>
            </a:r>
            <a:r>
              <a:rPr lang="en-AU" sz="3000" dirty="0"/>
              <a:t>– designed to protect, restore and enhance the ability of the landscape for self-sufficiency  </a:t>
            </a:r>
          </a:p>
          <a:p>
            <a:endParaRPr lang="en-AU" sz="3000" dirty="0"/>
          </a:p>
          <a:p>
            <a:endParaRPr lang="en-AU" sz="3000" dirty="0"/>
          </a:p>
          <a:p>
            <a:pPr>
              <a:spcAft>
                <a:spcPts val="600"/>
              </a:spcAft>
            </a:pPr>
            <a:r>
              <a:rPr lang="en-AU" sz="3000" dirty="0"/>
              <a:t>Demonstrate </a:t>
            </a:r>
            <a:r>
              <a:rPr lang="en-AU" sz="3000" b="1" dirty="0"/>
              <a:t>use of recyclable materials </a:t>
            </a:r>
            <a:r>
              <a:rPr lang="en-AU" sz="3000" dirty="0"/>
              <a:t>in a practical and/or decorative manner  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611592" y="2825903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5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9881753" y="0"/>
            <a:ext cx="4170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75000"/>
                  </a:schemeClr>
                </a:solidFill>
              </a:rPr>
              <a:t>Bonus Points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28BECB-C260-4100-B9F7-B9D9337327E0}"/>
              </a:ext>
            </a:extLst>
          </p:cNvPr>
          <p:cNvSpPr txBox="1"/>
          <p:nvPr/>
        </p:nvSpPr>
        <p:spPr>
          <a:xfrm>
            <a:off x="9611592" y="4782454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5 points </a:t>
            </a:r>
          </a:p>
        </p:txBody>
      </p:sp>
    </p:spTree>
    <p:extLst>
      <p:ext uri="{BB962C8B-B14F-4D97-AF65-F5344CB8AC3E}">
        <p14:creationId xmlns:p14="http://schemas.microsoft.com/office/powerpoint/2010/main" val="2225155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EA7F9-A7D9-E54A-8168-54BA023E5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12B75-F77A-9F45-9617-4A83ACF16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remember to check over your entry to see that your have addressed the criteria in a way that best showcases your school.</a:t>
            </a:r>
          </a:p>
          <a:p>
            <a:pPr marL="0" indent="0">
              <a:buNone/>
            </a:pPr>
            <a:r>
              <a:rPr lang="en-US" dirty="0"/>
              <a:t>Best of Luck!</a:t>
            </a:r>
          </a:p>
        </p:txBody>
      </p:sp>
    </p:spTree>
    <p:extLst>
      <p:ext uri="{BB962C8B-B14F-4D97-AF65-F5344CB8AC3E}">
        <p14:creationId xmlns:p14="http://schemas.microsoft.com/office/powerpoint/2010/main" val="343662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C9ACE-F8FA-4491-BFF4-E12EFCC8BC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Identify the Category of the award you are entering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288C1-C6AE-403A-90FF-598C0CDD60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Include your School name and suburb</a:t>
            </a:r>
          </a:p>
        </p:txBody>
      </p:sp>
    </p:spTree>
    <p:extLst>
      <p:ext uri="{BB962C8B-B14F-4D97-AF65-F5344CB8AC3E}">
        <p14:creationId xmlns:p14="http://schemas.microsoft.com/office/powerpoint/2010/main" val="203983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1/ School 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dirty="0"/>
              <a:t>Tells us about your school.</a:t>
            </a:r>
          </a:p>
          <a:p>
            <a:pPr marL="0" indent="0">
              <a:buNone/>
            </a:pPr>
            <a:endParaRPr lang="en-AU" sz="1000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School type </a:t>
            </a:r>
          </a:p>
          <a:p>
            <a:r>
              <a:rPr lang="en-AU" dirty="0"/>
              <a:t>Location </a:t>
            </a:r>
          </a:p>
          <a:p>
            <a:r>
              <a:rPr lang="en-AU" dirty="0"/>
              <a:t>Number of students</a:t>
            </a:r>
          </a:p>
          <a:p>
            <a:r>
              <a:rPr lang="en-AU" dirty="0"/>
              <a:t>Visions and missions </a:t>
            </a:r>
          </a:p>
          <a:p>
            <a:r>
              <a:rPr lang="en-AU" dirty="0"/>
              <a:t>Attributes and achievements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CB1858-8031-4725-A23E-4E22636EFED7}"/>
              </a:ext>
            </a:extLst>
          </p:cNvPr>
          <p:cNvSpPr txBox="1"/>
          <p:nvPr/>
        </p:nvSpPr>
        <p:spPr>
          <a:xfrm>
            <a:off x="9504219" y="6227474"/>
            <a:ext cx="2389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5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BAD139-90C0-4B1B-9D1D-FC8A30BF7F88}"/>
              </a:ext>
            </a:extLst>
          </p:cNvPr>
          <p:cNvSpPr txBox="1"/>
          <p:nvPr/>
        </p:nvSpPr>
        <p:spPr>
          <a:xfrm>
            <a:off x="8568115" y="107306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159346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</a:t>
            </a:r>
            <a:r>
              <a:rPr lang="en-AU" b="1" dirty="0"/>
              <a:t>/ General Appearance and Ground Facilities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Provide a general overview of what your school looks like. Provide photos of your main features and/or perhaps list others.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Main school building/s</a:t>
            </a:r>
          </a:p>
          <a:p>
            <a:r>
              <a:rPr lang="en-AU" dirty="0"/>
              <a:t>Play grounds/equipment</a:t>
            </a:r>
          </a:p>
          <a:p>
            <a:r>
              <a:rPr lang="en-AU" dirty="0"/>
              <a:t>Sporting grounds/halls, fitness tracks  </a:t>
            </a:r>
          </a:p>
          <a:p>
            <a:r>
              <a:rPr lang="en-US" dirty="0"/>
              <a:t>Amphitheatre</a:t>
            </a:r>
            <a:endParaRPr lang="en-AU" dirty="0"/>
          </a:p>
          <a:p>
            <a:r>
              <a:rPr lang="en-AU" dirty="0"/>
              <a:t>Gardens and plantings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1093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10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AA889-2087-4377-9B76-0EE831517ACE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137901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3/ Special school yard/garden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351"/>
            <a:ext cx="10515600" cy="479884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b="1" dirty="0"/>
              <a:t>What special features does your school yard/garden have?</a:t>
            </a:r>
          </a:p>
          <a:p>
            <a:pPr marL="0" indent="0">
              <a:buNone/>
            </a:pPr>
            <a:endParaRPr lang="en-AU" sz="4000" dirty="0"/>
          </a:p>
          <a:p>
            <a:pPr marL="0" indent="0">
              <a:buNone/>
            </a:pPr>
            <a:r>
              <a:rPr lang="en-AU" sz="4000" dirty="0"/>
              <a:t>This may include: </a:t>
            </a:r>
          </a:p>
          <a:p>
            <a:r>
              <a:rPr lang="en-AU" sz="4000" dirty="0"/>
              <a:t>Gardens   </a:t>
            </a:r>
          </a:p>
          <a:p>
            <a:r>
              <a:rPr lang="en-AU" sz="4000" dirty="0"/>
              <a:t>Outdoor classroom/kitchen</a:t>
            </a:r>
          </a:p>
          <a:p>
            <a:r>
              <a:rPr lang="en-AU" sz="4000" dirty="0"/>
              <a:t>Hot house, shade house</a:t>
            </a:r>
          </a:p>
          <a:p>
            <a:r>
              <a:rPr lang="en-AU" sz="4000" dirty="0"/>
              <a:t>Compose bays, worm farms, aquaponics</a:t>
            </a:r>
          </a:p>
          <a:p>
            <a:r>
              <a:rPr lang="en-AU" sz="4000" dirty="0"/>
              <a:t>Water tanks, water saving devices</a:t>
            </a:r>
          </a:p>
          <a:p>
            <a:r>
              <a:rPr lang="en-AU" sz="4000" dirty="0"/>
              <a:t>Animal husbandry, wildlife corners</a:t>
            </a:r>
          </a:p>
          <a:p>
            <a:r>
              <a:rPr lang="en-US" sz="4000" dirty="0"/>
              <a:t>Environmentally friendly features e.g. insect friendly</a:t>
            </a:r>
            <a:endParaRPr lang="en-AU" sz="4000" dirty="0"/>
          </a:p>
          <a:p>
            <a:r>
              <a:rPr lang="en-AU" sz="4000" dirty="0"/>
              <a:t>Indoor plants</a:t>
            </a:r>
          </a:p>
          <a:p>
            <a:r>
              <a:rPr lang="en-AU" sz="4000" dirty="0"/>
              <a:t>Students art displays </a:t>
            </a:r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15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373949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4/ New Garden/Grounds Developments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new or future plans does your school have for your grounds? 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Yard/garden projects </a:t>
            </a:r>
          </a:p>
          <a:p>
            <a:r>
              <a:rPr lang="en-AU" dirty="0"/>
              <a:t>New plantings</a:t>
            </a:r>
          </a:p>
          <a:p>
            <a:r>
              <a:rPr lang="en-AU" dirty="0"/>
              <a:t>Garden purchases </a:t>
            </a:r>
          </a:p>
          <a:p>
            <a:r>
              <a:rPr lang="en-AU" dirty="0"/>
              <a:t>Designs that you have worked on with your students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10 points</a:t>
            </a:r>
            <a:r>
              <a:rPr lang="en-AU" sz="2800" dirty="0">
                <a:solidFill>
                  <a:srgbClr val="FF7979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50389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b="1" dirty="0"/>
              <a:t>5/ Use of Garden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 what ways does your school, teachers and/or community use the garden/s?   </a:t>
            </a:r>
            <a:r>
              <a:rPr lang="en-US" dirty="0"/>
              <a:t>     </a:t>
            </a:r>
          </a:p>
          <a:p>
            <a:pPr marL="0" indent="0">
              <a:buNone/>
            </a:pPr>
            <a:r>
              <a:rPr lang="en-US" dirty="0"/>
              <a:t>        </a:t>
            </a:r>
            <a:r>
              <a:rPr lang="en-US" b="1" dirty="0"/>
              <a:t>   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US" dirty="0"/>
              <a:t>Educational resource to enrich curriculum</a:t>
            </a:r>
          </a:p>
          <a:p>
            <a:r>
              <a:rPr lang="en-US" dirty="0"/>
              <a:t>Outdoor classroom</a:t>
            </a:r>
          </a:p>
          <a:p>
            <a:r>
              <a:rPr lang="en-US" dirty="0"/>
              <a:t>Area for play/recreation</a:t>
            </a:r>
          </a:p>
          <a:p>
            <a:r>
              <a:rPr lang="en-US" dirty="0"/>
              <a:t>Space to encourage development of health and wellbeing</a:t>
            </a:r>
          </a:p>
          <a:p>
            <a:r>
              <a:rPr lang="en-US" dirty="0"/>
              <a:t>External or special interest groups using garden</a:t>
            </a:r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25 points</a:t>
            </a:r>
            <a:r>
              <a:rPr lang="en-AU" sz="2800" dirty="0">
                <a:solidFill>
                  <a:srgbClr val="FF7979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2B97DE-28FA-42D9-B74C-E09B79106B34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3782447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b="1" dirty="0"/>
              <a:t>6/ Student Involvement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4143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b="1" dirty="0"/>
              <a:t>How have your students been involved in the development of the garden/s?    </a:t>
            </a:r>
          </a:p>
          <a:p>
            <a:pPr marL="0" indent="0">
              <a:buNone/>
            </a:pPr>
            <a:endParaRPr lang="en-AU" sz="1300" b="1" dirty="0"/>
          </a:p>
          <a:p>
            <a:pPr marL="0" indent="0">
              <a:buNone/>
            </a:pPr>
            <a:r>
              <a:rPr lang="en-AU" sz="3300" dirty="0"/>
              <a:t>This may include: </a:t>
            </a:r>
          </a:p>
          <a:p>
            <a:r>
              <a:rPr lang="en-US" sz="3300" dirty="0"/>
              <a:t>Planning/design </a:t>
            </a:r>
          </a:p>
          <a:p>
            <a:r>
              <a:rPr lang="en-US" sz="3300" dirty="0"/>
              <a:t>Development/building </a:t>
            </a:r>
          </a:p>
          <a:p>
            <a:r>
              <a:rPr lang="en-US" sz="3300" dirty="0"/>
              <a:t>Maintenance/up keep </a:t>
            </a:r>
            <a:r>
              <a:rPr lang="en-AU" sz="3300" dirty="0"/>
              <a:t> </a:t>
            </a:r>
          </a:p>
          <a:p>
            <a:pPr marL="0" indent="0">
              <a:buNone/>
            </a:pPr>
            <a:endParaRPr lang="en-AU" sz="1300" dirty="0"/>
          </a:p>
          <a:p>
            <a:pPr marL="0" indent="0">
              <a:buNone/>
            </a:pPr>
            <a:r>
              <a:rPr lang="en-AU" sz="3400" b="1" dirty="0"/>
              <a:t>To what extent do students use the garden/s?</a:t>
            </a:r>
          </a:p>
          <a:p>
            <a:pPr marL="0" indent="0">
              <a:buNone/>
            </a:pPr>
            <a:endParaRPr lang="en-AU" sz="1200" dirty="0"/>
          </a:p>
          <a:p>
            <a:pPr marL="0" indent="0">
              <a:buNone/>
            </a:pPr>
            <a:r>
              <a:rPr lang="en-AU" sz="3300" dirty="0"/>
              <a:t>This may include:</a:t>
            </a:r>
          </a:p>
          <a:p>
            <a:r>
              <a:rPr lang="en-AU" sz="3300" dirty="0"/>
              <a:t>Provision for part/whole school involvement, specific levels/classes</a:t>
            </a:r>
          </a:p>
          <a:p>
            <a:r>
              <a:rPr lang="en-AU" sz="3300" dirty="0"/>
              <a:t>Garden clubs, recess or lunch groups, special student groups</a:t>
            </a:r>
          </a:p>
          <a:p>
            <a:endParaRPr lang="en-AU" sz="3300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20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6A197B-730B-409F-BBF7-99C2376FDAD4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1149249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99"/>
            <a:ext cx="10515600" cy="1325563"/>
          </a:xfrm>
        </p:spPr>
        <p:txBody>
          <a:bodyPr/>
          <a:lstStyle/>
          <a:p>
            <a:r>
              <a:rPr lang="en-AU" b="1" dirty="0"/>
              <a:t>7/ Parental, Volunteer and Community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326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How are parents, volunteers and your local community involved in the garden/s?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Working bees</a:t>
            </a:r>
          </a:p>
          <a:p>
            <a:r>
              <a:rPr lang="en-AU" dirty="0"/>
              <a:t>Classroom/garden helpers</a:t>
            </a:r>
          </a:p>
          <a:p>
            <a:r>
              <a:rPr lang="en-AU" dirty="0"/>
              <a:t>Involvements from members from different community groups</a:t>
            </a:r>
          </a:p>
          <a:p>
            <a:r>
              <a:rPr lang="en-AU" dirty="0"/>
              <a:t>Donations from local business/councils/environmental organisations</a:t>
            </a:r>
          </a:p>
          <a:p>
            <a:r>
              <a:rPr lang="en-AU" dirty="0"/>
              <a:t>Sharing arrangements with local communities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10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8DC07-F1A5-4E8E-A30B-BB74F27FD4F7}"/>
              </a:ext>
            </a:extLst>
          </p:cNvPr>
          <p:cNvSpPr txBox="1"/>
          <p:nvPr/>
        </p:nvSpPr>
        <p:spPr>
          <a:xfrm>
            <a:off x="8593282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4039285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7E961E2FA3634993DDD6030B601A1B" ma:contentTypeVersion="12" ma:contentTypeDescription="Create a new document." ma:contentTypeScope="" ma:versionID="77f773443aac4cfe50d13f9ce7bfaf18">
  <xsd:schema xmlns:xsd="http://www.w3.org/2001/XMLSchema" xmlns:xs="http://www.w3.org/2001/XMLSchema" xmlns:p="http://schemas.microsoft.com/office/2006/metadata/properties" xmlns:ns2="9e75435c-c636-47e8-8c1a-73b57ad86f99" xmlns:ns3="c5f7a395-ead5-4a20-a97c-528bed93594b" targetNamespace="http://schemas.microsoft.com/office/2006/metadata/properties" ma:root="true" ma:fieldsID="2ad8c9ccd33f83bbd87971bb7e975b47" ns2:_="" ns3:_="">
    <xsd:import namespace="9e75435c-c636-47e8-8c1a-73b57ad86f99"/>
    <xsd:import namespace="c5f7a395-ead5-4a20-a97c-528bed9359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75435c-c636-47e8-8c1a-73b57ad86f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7a395-ead5-4a20-a97c-528bed9359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BADF94-A43F-45E0-8CB7-B00CE98FA6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75435c-c636-47e8-8c1a-73b57ad86f99"/>
    <ds:schemaRef ds:uri="c5f7a395-ead5-4a20-a97c-528bed9359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96B821-9CC4-4ACB-BC4A-747DAB3CDC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B08485-C12C-4807-A901-500B69DADC0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691</Words>
  <Application>Microsoft Office PowerPoint</Application>
  <PresentationFormat>Widescreen</PresentationFormat>
  <Paragraphs>138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Awards with Product Prizes Entry  Template</vt:lpstr>
      <vt:lpstr>Identify the Category of the award you are entering</vt:lpstr>
      <vt:lpstr>1/ School Introduction </vt:lpstr>
      <vt:lpstr>2/ General Appearance and Ground Facilities</vt:lpstr>
      <vt:lpstr>3/ Special school yard/garden features</vt:lpstr>
      <vt:lpstr>4/ New Garden/Grounds Developments </vt:lpstr>
      <vt:lpstr>5/ Use of Garden </vt:lpstr>
      <vt:lpstr>6/ Student Involvement </vt:lpstr>
      <vt:lpstr>7/ Parental, Volunteer and Community Involvement</vt:lpstr>
      <vt:lpstr>8/ Where in the school would your prize be used?</vt:lpstr>
      <vt:lpstr>Bonus points will be awarded to school gardens which: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Category of Entry</dc:title>
  <dc:creator>Tania Karamitos</dc:creator>
  <cp:lastModifiedBy>Tania Karamitos</cp:lastModifiedBy>
  <cp:revision>22</cp:revision>
  <dcterms:created xsi:type="dcterms:W3CDTF">2019-01-09T02:52:54Z</dcterms:created>
  <dcterms:modified xsi:type="dcterms:W3CDTF">2020-05-07T05:06:29Z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0x010100037E961E2FA3634993DDD6030B601A1B</vt:lpwstr>
  </property>
</Properties>
</file>